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3" r:id="rId2"/>
  </p:sldMasterIdLst>
  <p:sldIdLst>
    <p:sldId id="308" r:id="rId3"/>
    <p:sldId id="292" r:id="rId4"/>
    <p:sldId id="293" r:id="rId5"/>
    <p:sldId id="258" r:id="rId6"/>
    <p:sldId id="295" r:id="rId7"/>
    <p:sldId id="307" r:id="rId8"/>
    <p:sldId id="306" r:id="rId9"/>
    <p:sldId id="298" r:id="rId10"/>
    <p:sldId id="299" r:id="rId11"/>
    <p:sldId id="305" r:id="rId12"/>
    <p:sldId id="291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3333FF"/>
    <a:srgbClr val="009900"/>
    <a:srgbClr val="99FF99"/>
    <a:srgbClr val="0000FF"/>
    <a:srgbClr val="FF33CC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44" autoAdjust="0"/>
    <p:restoredTop sz="94660"/>
  </p:normalViewPr>
  <p:slideViewPr>
    <p:cSldViewPr>
      <p:cViewPr varScale="1">
        <p:scale>
          <a:sx n="68" d="100"/>
          <a:sy n="68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55743D-5C22-4E5E-8E7A-D5A87C9360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71AF3-D1DB-4639-B3B6-286FEBCFE3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36D68-806E-4614-B0E7-C45017F3AD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6A1C4-B9AC-4F18-8629-AA393BF358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74F3-FBBF-4FDD-96CB-C63BD7695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AD70F-683B-4BD6-8F19-76ED4D7DE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86B2-FA21-4A3D-A4F8-A502077CB6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33CAA-53EF-40AD-9C77-D87E3FB93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E06A-84EE-4616-913B-8C6B1B49A6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C431-DF65-4FB2-8EFA-3451697F76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C832E-00A7-41DB-A671-E47786B5B6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251F0-A18E-4AAF-9ACD-C46871837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0E2CEE-E901-4D68-B999-E0B1D6C38C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F92D2-60E1-45F1-A402-E19AF14A7B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093D9-6429-41BC-822E-DC972B3DC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0339A-9801-440E-9773-37A0E44FAE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062EF-1F55-4A7E-8C8C-9CEE45268A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C3ED5-20BD-46DD-9C6F-EBC3F0A031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576C1-BC0A-4542-9FC1-FF57B45B2E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DF61A-88C9-4E73-B0F6-338E4F26A4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9F23E-A202-40D6-B9D0-EBF34F7FD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6F2AE-E347-484D-A738-613573ED80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136C693-5FDA-4824-9F3A-DD6C6B45F43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36C693-5FDA-4824-9F3A-DD6C6B45F4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534400" cy="424731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49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10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Nhân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với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số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có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một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chữ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số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4000">
                <a:solidFill>
                  <a:srgbClr val="FF0000"/>
                </a:solidFill>
              </a:rPr>
              <a:t>CỦNG CỐ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rgbClr val="0000FF"/>
                </a:solidFill>
              </a:rPr>
              <a:t>Ô cửa bí mật</a:t>
            </a:r>
          </a:p>
          <a:p>
            <a:pPr>
              <a:buFontTx/>
              <a:buNone/>
            </a:pPr>
            <a:endParaRPr lang="en-US" sz="28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5        5 = 25 x        = 100 x 6 =          x         = 1200</a:t>
            </a:r>
          </a:p>
          <a:p>
            <a:pPr>
              <a:buFontTx/>
              <a:buNone/>
            </a:pPr>
            <a:endParaRPr lang="en-US" sz="2800"/>
          </a:p>
        </p:txBody>
      </p:sp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-19"/>
            <a:chExt cx="5760" cy="4377"/>
          </a:xfrm>
        </p:grpSpPr>
        <p:pic>
          <p:nvPicPr>
            <p:cNvPr id="65541" name="Picture 5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5542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</p:spPr>
        </p:pic>
        <p:pic>
          <p:nvPicPr>
            <p:cNvPr id="65543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</p:spPr>
        </p:pic>
        <p:pic>
          <p:nvPicPr>
            <p:cNvPr id="65544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</p:spPr>
        </p:pic>
      </p:grp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838200" y="3124200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2895600" y="3124200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5410200" y="31242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600</a:t>
            </a:r>
          </a:p>
        </p:txBody>
      </p:sp>
      <p:sp>
        <p:nvSpPr>
          <p:cNvPr id="65550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007-C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85725"/>
            <a:ext cx="8610600" cy="6943725"/>
          </a:xfrm>
          <a:prstGeom prst="rect">
            <a:avLst/>
          </a:prstGeom>
          <a:noFill/>
        </p:spPr>
      </p:pic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3048000" y="1981200"/>
            <a:ext cx="2971800" cy="213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972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/>
                <a:latin typeface=".VnTimeH"/>
              </a:rPr>
              <a:t>giê häc kÕt thóc </a:t>
            </a:r>
          </a:p>
          <a:p>
            <a:pPr algn="ctr"/>
            <a:r>
              <a:rPr lang="en-US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/>
                <a:latin typeface=".VnTimeH"/>
              </a:rPr>
              <a:t>xin ch©n thµnh c¶m ¬n!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762000" y="457200"/>
            <a:ext cx="762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800">
              <a:effectLst/>
              <a:latin typeface="Arial" charset="0"/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219200" y="228600"/>
            <a:ext cx="716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effectLst/>
              <a:latin typeface="Tahoma" pitchFamily="34" charset="0"/>
            </a:endParaRP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09600" y="1371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effectLst/>
              <a:latin typeface="Tahoma" pitchFamily="34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838200" y="25146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a.  241 324 x  </a:t>
            </a:r>
            <a:r>
              <a:rPr lang="en-US">
                <a:solidFill>
                  <a:srgbClr val="FF0000"/>
                </a:solidFill>
                <a:effectLst/>
                <a:latin typeface="Tahoma" pitchFamily="34" charset="0"/>
              </a:rPr>
              <a:t>2</a:t>
            </a:r>
            <a:r>
              <a:rPr lang="en-US">
                <a:effectLst/>
                <a:latin typeface="Tahoma" pitchFamily="34" charset="0"/>
              </a:rPr>
              <a:t> = ? 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219200" y="2971800"/>
            <a:ext cx="2438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effectLst/>
                <a:latin typeface="Tahoma" pitchFamily="34" charset="0"/>
              </a:rPr>
              <a:t>      </a:t>
            </a:r>
            <a:r>
              <a:rPr lang="en-US">
                <a:effectLst/>
                <a:latin typeface="Tahoma" pitchFamily="34" charset="0"/>
              </a:rPr>
              <a:t>241 324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       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                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1447800" y="3886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886200" y="2209800"/>
            <a:ext cx="58674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effectLst/>
                <a:latin typeface="Tahoma" pitchFamily="34" charset="0"/>
              </a:rPr>
              <a:t>Nhân theo thứ tự từ phải sang trái :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+  2 nhân 4 bằng 8 , viết 8.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+  2 nhân 2 bằng 4 , viết 4.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+  2 nhân 3 bằng 6 , viết 6.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+  2 nhân 1 bằng 2 , viết 2.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+  2 nhân 4 bằng 8 , viết 8.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+  2 nhân 2 bằng 4, viết 4.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295400" y="5867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241 324 x 2  = ………………….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3352800" y="57912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effectLst/>
                <a:latin typeface="Tahoma" pitchFamily="34" charset="0"/>
              </a:rPr>
              <a:t>   482 648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381000" y="1828800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  <a:latin typeface="Tahoma" pitchFamily="34" charset="0"/>
              </a:rPr>
              <a:t>* Nhân với số có một chữ số</a:t>
            </a:r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2362200" y="228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1828800" y="3429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effectLst/>
                <a:latin typeface="Tahoma" pitchFamily="34" charset="0"/>
              </a:rPr>
              <a:t>       </a:t>
            </a:r>
            <a:r>
              <a:rPr lang="en-US" sz="2800">
                <a:solidFill>
                  <a:srgbClr val="FF0000"/>
                </a:solidFill>
                <a:effectLst/>
                <a:latin typeface="Tahoma" pitchFamily="34" charset="0"/>
              </a:rPr>
              <a:t>2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1371600" y="3276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effectLst/>
                <a:latin typeface="Tahoma" pitchFamily="34" charset="0"/>
              </a:rPr>
              <a:t>x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2667000" y="38100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8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2438400" y="38100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4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22098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6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1965325" y="3810000"/>
            <a:ext cx="396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2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17526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8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14478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4</a:t>
            </a:r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381000" y="152400"/>
            <a:ext cx="853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381000" y="152400"/>
            <a:ext cx="0" cy="6400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381000" y="6553200"/>
            <a:ext cx="861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8915400" y="152400"/>
            <a:ext cx="0" cy="6400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3657600" y="1812925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(Không nhớ)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8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8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8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/>
      <p:bldP spid="48136" grpId="0" animBg="1"/>
      <p:bldP spid="48138" grpId="0"/>
      <p:bldP spid="48139" grpId="0"/>
      <p:bldP spid="48143" grpId="0"/>
      <p:bldP spid="48144" grpId="0"/>
      <p:bldP spid="48145" grpId="0"/>
      <p:bldP spid="48146" grpId="0"/>
      <p:bldP spid="48146" grpId="1"/>
      <p:bldP spid="48146" grpId="2"/>
      <p:bldP spid="48147" grpId="0"/>
      <p:bldP spid="48147" grpId="1"/>
      <p:bldP spid="48147" grpId="2"/>
      <p:bldP spid="48148" grpId="0"/>
      <p:bldP spid="48148" grpId="1"/>
      <p:bldP spid="48149" grpId="0"/>
      <p:bldP spid="48149" grpId="1"/>
      <p:bldP spid="48150" grpId="0"/>
      <p:bldP spid="48150" grpId="1"/>
      <p:bldP spid="481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  b. 136 204  x 4  =  ? 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762000" y="2590800"/>
            <a:ext cx="2438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     136 204</a:t>
            </a:r>
          </a:p>
          <a:p>
            <a:pPr>
              <a:spcBef>
                <a:spcPct val="50000"/>
              </a:spcBef>
            </a:pPr>
            <a:endParaRPr lang="en-US">
              <a:effectLst/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 </a:t>
            </a:r>
            <a:r>
              <a:rPr lang="en-US">
                <a:solidFill>
                  <a:srgbClr val="FF0000"/>
                </a:solidFill>
                <a:effectLst/>
                <a:latin typeface="Tahoma" pitchFamily="34" charset="0"/>
              </a:rPr>
              <a:t>             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12192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971800" y="1905000"/>
            <a:ext cx="6096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effectLst/>
                <a:latin typeface="Tahoma" pitchFamily="34" charset="0"/>
              </a:rPr>
              <a:t>     </a:t>
            </a:r>
            <a:r>
              <a:rPr lang="en-US" sz="2000">
                <a:solidFill>
                  <a:srgbClr val="FF0000"/>
                </a:solidFill>
                <a:effectLst/>
                <a:latin typeface="Tahoma" pitchFamily="34" charset="0"/>
              </a:rPr>
              <a:t>Nhân theo thứ tự từ phải sang trái 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effectLst/>
                <a:latin typeface="Tahoma" pitchFamily="34" charset="0"/>
              </a:rPr>
              <a:t> </a:t>
            </a:r>
            <a:r>
              <a:rPr lang="en-US" sz="2000">
                <a:effectLst/>
                <a:latin typeface="Tahoma" pitchFamily="34" charset="0"/>
              </a:rPr>
              <a:t>+ 4 nhân 4 bằng 16 , viết 6 nhớ 1 .</a:t>
            </a:r>
          </a:p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 + 4 nhân 0 bằng 0 , thêm 1 bằng 1, viết 1 .</a:t>
            </a:r>
          </a:p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 + 4 nhân 2 bằng 8, viết 8 .</a:t>
            </a:r>
          </a:p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 + 4 nhân 6 bằng 24, viết 4 nhớ 2 .</a:t>
            </a:r>
          </a:p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 + 4 nhân 3 bằng 12, thêm 2 bằng 14, viết 4 nhớ 1.</a:t>
            </a:r>
          </a:p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 + 4 nhân 1 bằng 4, thêm 1 bằng 5, viết 5 .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524000" y="51054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  <a:latin typeface="Tahoma" pitchFamily="34" charset="0"/>
              </a:rPr>
              <a:t>136 204  x 4  = ……………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810000" y="50292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effectLst/>
                <a:latin typeface="Tahoma" pitchFamily="34" charset="0"/>
              </a:rPr>
              <a:t>544 816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304800" y="12954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  <a:latin typeface="Tahoma" pitchFamily="34" charset="0"/>
              </a:rPr>
              <a:t> *  Nhân với số có một chữ số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2212975" y="3062288"/>
            <a:ext cx="377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effectLst/>
                <a:latin typeface="Tahoma" pitchFamily="34" charset="0"/>
              </a:rPr>
              <a:t>4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143000" y="2819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effectLst/>
                <a:latin typeface="Tahoma" pitchFamily="34" charset="0"/>
              </a:rPr>
              <a:t>x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286000" y="3505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6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2057400" y="35052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1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1828800" y="3505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8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1600200" y="3505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4</a:t>
            </a: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1371600" y="3505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4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1143000" y="35052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effectLst/>
                <a:latin typeface="Tahoma" pitchFamily="34" charset="0"/>
              </a:rPr>
              <a:t>5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228600" y="228600"/>
            <a:ext cx="868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 flipH="1">
            <a:off x="8991600" y="228600"/>
            <a:ext cx="0" cy="6477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228600" y="228600"/>
            <a:ext cx="0" cy="6400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 flipH="1" flipV="1">
            <a:off x="228600" y="6629400"/>
            <a:ext cx="8686800" cy="76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3733800" y="1295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(Có nhớ)</a:t>
            </a: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762000" y="5562600"/>
            <a:ext cx="7696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Lưu ý: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Trong phép nhân có nhớ cần thêm số nhớ vào kết quả lần nhân liền sau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9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  <p:bldP spid="49156" grpId="0" animBg="1"/>
      <p:bldP spid="49160" grpId="0"/>
      <p:bldP spid="49161" grpId="0"/>
      <p:bldP spid="49163" grpId="0"/>
      <p:bldP spid="49164" grpId="0"/>
      <p:bldP spid="49165" grpId="0"/>
      <p:bldP spid="49165" grpId="1"/>
      <p:bldP spid="49165" grpId="2"/>
      <p:bldP spid="49166" grpId="0"/>
      <p:bldP spid="49166" grpId="1"/>
      <p:bldP spid="49166" grpId="2"/>
      <p:bldP spid="49167" grpId="0"/>
      <p:bldP spid="49167" grpId="1"/>
      <p:bldP spid="49167" grpId="2"/>
      <p:bldP spid="49168" grpId="0"/>
      <p:bldP spid="49168" grpId="1"/>
      <p:bldP spid="49168" grpId="2"/>
      <p:bldP spid="49169" grpId="0"/>
      <p:bldP spid="49169" grpId="1"/>
      <p:bldP spid="49169" grpId="2"/>
      <p:bldP spid="49170" grpId="0"/>
      <p:bldP spid="49170" grpId="1"/>
      <p:bldP spid="49170" grpId="2"/>
      <p:bldP spid="49181" grpId="0"/>
      <p:bldP spid="491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38200" y="1162050"/>
            <a:ext cx="3581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  <a:effectLst/>
              </a:rPr>
              <a:t>Luyện tập</a:t>
            </a:r>
            <a:r>
              <a:rPr lang="en-US" sz="2800">
                <a:solidFill>
                  <a:srgbClr val="0000FF"/>
                </a:solidFill>
                <a:effectLst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>
                <a:effectLst/>
                <a:latin typeface=".VnAvant" pitchFamily="34" charset="0"/>
              </a:rPr>
              <a:t>Bµi 1: §Æt tÝnh råi tÝnh</a:t>
            </a:r>
            <a:r>
              <a:rPr lang="en-US">
                <a:effectLst/>
                <a:latin typeface=".VnTime" pitchFamily="34" charset="0"/>
              </a:rPr>
              <a:t>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590675" y="1938338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514475" y="2166938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8205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133475" y="2200275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effectLst/>
              </a:rPr>
              <a:t>   </a:t>
            </a:r>
            <a:r>
              <a:rPr lang="en-US" b="1">
                <a:solidFill>
                  <a:srgbClr val="0000FF"/>
                </a:solidFill>
                <a:effectLst/>
              </a:rPr>
              <a:t>a)   341 231 x 2</a:t>
            </a:r>
          </a:p>
        </p:txBody>
      </p:sp>
      <p:sp>
        <p:nvSpPr>
          <p:cNvPr id="8206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957263" y="4367213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  c)</a:t>
            </a:r>
            <a:r>
              <a:rPr lang="en-US" sz="1800" b="1">
                <a:solidFill>
                  <a:srgbClr val="CC3300"/>
                </a:solidFill>
                <a:effectLst/>
              </a:rPr>
              <a:t>    </a:t>
            </a:r>
            <a:r>
              <a:rPr lang="en-US" b="1">
                <a:solidFill>
                  <a:srgbClr val="CC3300"/>
                </a:solidFill>
                <a:effectLst/>
              </a:rPr>
              <a:t>214 325 x 4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724400" y="2133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00FF"/>
                </a:solidFill>
                <a:effectLst/>
              </a:rPr>
              <a:t>   </a:t>
            </a:r>
            <a:r>
              <a:rPr lang="en-US" b="1">
                <a:solidFill>
                  <a:srgbClr val="0000FF"/>
                </a:solidFill>
                <a:effectLst/>
              </a:rPr>
              <a:t>b)   102 426 x 5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648200" y="4343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   d)  410 536  x  3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109663" y="5967413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CC3300"/>
                </a:solidFill>
                <a:effectLst/>
              </a:rPr>
              <a:t>        </a:t>
            </a:r>
            <a:endParaRPr lang="en-US" b="1">
              <a:solidFill>
                <a:srgbClr val="CC3300"/>
              </a:solidFill>
              <a:effectLst/>
            </a:endParaRP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1781175" y="2809875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341 231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2409825" y="3305175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   2</a:t>
            </a:r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>
            <a:off x="1857375" y="3800475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5348288" y="2905125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102 426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6110288" y="3362325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 5</a:t>
            </a:r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5424488" y="3895725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1219200" y="3810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        682 462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4724400" y="3886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        512 130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5348288" y="4953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410 536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5105400" y="5410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              3</a:t>
            </a:r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5424488" y="5991225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5105400" y="5943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1 231 608</a:t>
            </a:r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1566863" y="4900613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214 325</a:t>
            </a:r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1295400" y="5357813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              4</a:t>
            </a:r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1643063" y="5891213"/>
            <a:ext cx="114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1566863" y="58674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857 300</a:t>
            </a:r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1343025" y="3095625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   x</a:t>
            </a: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4967288" y="3133725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</a:rPr>
              <a:t>   x</a:t>
            </a:r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1219200" y="5257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   x</a:t>
            </a:r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5105400" y="5257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  <a:effectLst/>
              </a:rPr>
              <a:t>   x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/>
      <p:bldP spid="8207" grpId="0"/>
      <p:bldP spid="8208" grpId="0"/>
      <p:bldP spid="8228" grpId="0"/>
      <p:bldP spid="8229" grpId="0"/>
      <p:bldP spid="8230" grpId="0" animBg="1"/>
      <p:bldP spid="8231" grpId="0"/>
      <p:bldP spid="8232" grpId="0"/>
      <p:bldP spid="8233" grpId="0" animBg="1"/>
      <p:bldP spid="8234" grpId="0"/>
      <p:bldP spid="8235" grpId="0"/>
      <p:bldP spid="8236" grpId="0"/>
      <p:bldP spid="8237" grpId="0"/>
      <p:bldP spid="8238" grpId="0" animBg="1"/>
      <p:bldP spid="8239" grpId="0"/>
      <p:bldP spid="8240" grpId="0"/>
      <p:bldP spid="8241" grpId="0"/>
      <p:bldP spid="8242" grpId="0" animBg="1"/>
      <p:bldP spid="8243" grpId="0"/>
      <p:bldP spid="8244" grpId="0"/>
      <p:bldP spid="8245" grpId="0"/>
      <p:bldP spid="8246" grpId="0"/>
      <p:bldP spid="82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838200" y="14620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  <a:effectLst/>
              </a:rPr>
              <a:t>Luyện tập</a:t>
            </a:r>
            <a:r>
              <a:rPr lang="en-US" sz="2800">
                <a:solidFill>
                  <a:srgbClr val="0000FF"/>
                </a:solidFill>
                <a:effectLst/>
              </a:rPr>
              <a:t>: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514475" y="2166938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51236" name="Text Box 36"/>
          <p:cNvSpPr txBox="1">
            <a:spLocks noChangeArrowheads="1"/>
          </p:cNvSpPr>
          <p:nvPr/>
        </p:nvSpPr>
        <p:spPr bwMode="auto">
          <a:xfrm>
            <a:off x="838200" y="2057400"/>
            <a:ext cx="7696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>
                <a:effectLst/>
                <a:latin typeface=".VnAvant" pitchFamily="34" charset="0"/>
              </a:rPr>
              <a:t>Bµi  3: TÝnh.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effectLst/>
              </a:rPr>
              <a:t> a)  321 475 </a:t>
            </a:r>
            <a:r>
              <a:rPr lang="en-US">
                <a:solidFill>
                  <a:srgbClr val="0000FF"/>
                </a:solidFill>
                <a:effectLst/>
              </a:rPr>
              <a:t>+</a:t>
            </a:r>
            <a:r>
              <a:rPr lang="en-US">
                <a:effectLst/>
              </a:rPr>
              <a:t> 423 507</a:t>
            </a:r>
            <a:r>
              <a:rPr lang="en-US">
                <a:solidFill>
                  <a:srgbClr val="FF0000"/>
                </a:solidFill>
                <a:effectLst/>
              </a:rPr>
              <a:t> x</a:t>
            </a:r>
            <a:r>
              <a:rPr lang="en-US">
                <a:effectLst/>
              </a:rPr>
              <a:t> 2  	  843275 </a:t>
            </a:r>
            <a:r>
              <a:rPr lang="en-US">
                <a:solidFill>
                  <a:srgbClr val="0000FF"/>
                </a:solidFill>
                <a:effectLst/>
              </a:rPr>
              <a:t>- </a:t>
            </a:r>
            <a:r>
              <a:rPr lang="en-US">
                <a:effectLst/>
              </a:rPr>
              <a:t> 123568 </a:t>
            </a:r>
            <a:r>
              <a:rPr lang="en-US">
                <a:solidFill>
                  <a:srgbClr val="FF0000"/>
                </a:solidFill>
                <a:effectLst/>
              </a:rPr>
              <a:t>x </a:t>
            </a:r>
            <a:r>
              <a:rPr lang="en-US">
                <a:effectLst/>
              </a:rPr>
              <a:t>5 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effectLst/>
              </a:rPr>
              <a:t> b)  1306 </a:t>
            </a:r>
            <a:r>
              <a:rPr lang="en-US">
                <a:solidFill>
                  <a:srgbClr val="0000FF"/>
                </a:solidFill>
                <a:effectLst/>
              </a:rPr>
              <a:t>x</a:t>
            </a:r>
            <a:r>
              <a:rPr lang="en-US">
                <a:effectLst/>
              </a:rPr>
              <a:t> 8 </a:t>
            </a:r>
            <a:r>
              <a:rPr lang="en-US" b="1">
                <a:solidFill>
                  <a:srgbClr val="FF0000"/>
                </a:solidFill>
                <a:effectLst/>
              </a:rPr>
              <a:t>+</a:t>
            </a:r>
            <a:r>
              <a:rPr lang="en-US">
                <a:effectLst/>
              </a:rPr>
              <a:t> 24573 		  609 </a:t>
            </a:r>
            <a:r>
              <a:rPr lang="en-US">
                <a:solidFill>
                  <a:srgbClr val="0000FF"/>
                </a:solidFill>
                <a:effectLst/>
              </a:rPr>
              <a:t>x</a:t>
            </a:r>
            <a:r>
              <a:rPr lang="en-US">
                <a:effectLst/>
              </a:rPr>
              <a:t> 9 </a:t>
            </a:r>
            <a:r>
              <a:rPr lang="en-US" b="1">
                <a:solidFill>
                  <a:srgbClr val="FF0000"/>
                </a:solidFill>
                <a:effectLst/>
              </a:rPr>
              <a:t>–</a:t>
            </a:r>
            <a:r>
              <a:rPr lang="en-US">
                <a:effectLst/>
              </a:rPr>
              <a:t> 4845</a:t>
            </a:r>
            <a:endParaRPr lang="en-US">
              <a:effectLst/>
              <a:latin typeface=".VnAvant" pitchFamily="34" charset="0"/>
            </a:endParaRPr>
          </a:p>
        </p:txBody>
      </p:sp>
      <p:sp>
        <p:nvSpPr>
          <p:cNvPr id="51244" name="Text Box 44"/>
          <p:cNvSpPr txBox="1">
            <a:spLocks noChangeArrowheads="1"/>
          </p:cNvSpPr>
          <p:nvPr/>
        </p:nvSpPr>
        <p:spPr bwMode="auto">
          <a:xfrm>
            <a:off x="685800" y="4724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 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685800" y="4724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 </a:t>
            </a:r>
          </a:p>
        </p:txBody>
      </p:sp>
      <p:grpSp>
        <p:nvGrpSpPr>
          <p:cNvPr id="68622" name="Group 14"/>
          <p:cNvGrpSpPr>
            <a:grpSpLocks/>
          </p:cNvGrpSpPr>
          <p:nvPr/>
        </p:nvGrpSpPr>
        <p:grpSpPr bwMode="auto">
          <a:xfrm>
            <a:off x="533400" y="914400"/>
            <a:ext cx="2286000" cy="990600"/>
            <a:chOff x="336" y="912"/>
            <a:chExt cx="1872" cy="1248"/>
          </a:xfrm>
        </p:grpSpPr>
        <p:sp>
          <p:nvSpPr>
            <p:cNvPr id="68620" name="Rectangle 12"/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effectLst/>
                </a:rPr>
                <a:t>321 475 </a:t>
              </a:r>
              <a:r>
                <a:rPr lang="en-US" sz="1800">
                  <a:solidFill>
                    <a:srgbClr val="0000FF"/>
                  </a:solidFill>
                  <a:effectLst/>
                </a:rPr>
                <a:t>+</a:t>
              </a:r>
              <a:r>
                <a:rPr lang="en-US" sz="1800">
                  <a:effectLst/>
                </a:rPr>
                <a:t> 423 507</a:t>
              </a:r>
              <a:r>
                <a:rPr lang="en-US" sz="1800">
                  <a:solidFill>
                    <a:srgbClr val="FF0000"/>
                  </a:solidFill>
                  <a:effectLst/>
                </a:rPr>
                <a:t> x</a:t>
              </a:r>
              <a:r>
                <a:rPr lang="en-US" sz="1800">
                  <a:effectLst/>
                </a:rPr>
                <a:t> 2</a:t>
              </a:r>
            </a:p>
          </p:txBody>
        </p:sp>
        <p:sp>
          <p:nvSpPr>
            <p:cNvPr id="68621" name="AutoShape 13"/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627" name="Rectangle 19"/>
          <p:cNvSpPr>
            <a:spLocks noChangeArrowheads="1"/>
          </p:cNvSpPr>
          <p:nvPr/>
        </p:nvSpPr>
        <p:spPr bwMode="auto">
          <a:xfrm>
            <a:off x="457200" y="533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/>
                <a:latin typeface=".VnArial" pitchFamily="34" charset="0"/>
              </a:rPr>
              <a:t>Bµi  3:</a:t>
            </a:r>
          </a:p>
        </p:txBody>
      </p:sp>
      <p:grpSp>
        <p:nvGrpSpPr>
          <p:cNvPr id="68651" name="Group 43"/>
          <p:cNvGrpSpPr>
            <a:grpSpLocks/>
          </p:cNvGrpSpPr>
          <p:nvPr/>
        </p:nvGrpSpPr>
        <p:grpSpPr bwMode="auto">
          <a:xfrm>
            <a:off x="533400" y="5029200"/>
            <a:ext cx="2286000" cy="990600"/>
            <a:chOff x="336" y="912"/>
            <a:chExt cx="1872" cy="1248"/>
          </a:xfrm>
        </p:grpSpPr>
        <p:sp>
          <p:nvSpPr>
            <p:cNvPr id="68652" name="Rectangle 44"/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effectLst/>
                </a:rPr>
                <a:t>609 x 9 - 4845</a:t>
              </a:r>
            </a:p>
          </p:txBody>
        </p:sp>
        <p:sp>
          <p:nvSpPr>
            <p:cNvPr id="68653" name="AutoShape 45"/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8654" name="Group 46"/>
          <p:cNvGrpSpPr>
            <a:grpSpLocks/>
          </p:cNvGrpSpPr>
          <p:nvPr/>
        </p:nvGrpSpPr>
        <p:grpSpPr bwMode="auto">
          <a:xfrm>
            <a:off x="533400" y="2286000"/>
            <a:ext cx="2286000" cy="990600"/>
            <a:chOff x="336" y="912"/>
            <a:chExt cx="1872" cy="1248"/>
          </a:xfrm>
        </p:grpSpPr>
        <p:sp>
          <p:nvSpPr>
            <p:cNvPr id="68655" name="Rectangle 47"/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effectLst/>
                </a:rPr>
                <a:t>843275 – 123568 x5</a:t>
              </a:r>
            </a:p>
          </p:txBody>
        </p:sp>
        <p:sp>
          <p:nvSpPr>
            <p:cNvPr id="68656" name="AutoShape 48"/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8657" name="Group 49"/>
          <p:cNvGrpSpPr>
            <a:grpSpLocks/>
          </p:cNvGrpSpPr>
          <p:nvPr/>
        </p:nvGrpSpPr>
        <p:grpSpPr bwMode="auto">
          <a:xfrm>
            <a:off x="533400" y="3657600"/>
            <a:ext cx="2286000" cy="990600"/>
            <a:chOff x="336" y="912"/>
            <a:chExt cx="1872" cy="1248"/>
          </a:xfrm>
        </p:grpSpPr>
        <p:sp>
          <p:nvSpPr>
            <p:cNvPr id="68658" name="Rectangle 50"/>
            <p:cNvSpPr>
              <a:spLocks noChangeArrowheads="1"/>
            </p:cNvSpPr>
            <p:nvPr/>
          </p:nvSpPr>
          <p:spPr bwMode="auto">
            <a:xfrm>
              <a:off x="336" y="1536"/>
              <a:ext cx="1872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effectLst/>
                </a:rPr>
                <a:t>1306 x 8 + 24573</a:t>
              </a:r>
            </a:p>
          </p:txBody>
        </p:sp>
        <p:sp>
          <p:nvSpPr>
            <p:cNvPr id="68659" name="AutoShape 51"/>
            <p:cNvSpPr>
              <a:spLocks noChangeArrowheads="1"/>
            </p:cNvSpPr>
            <p:nvPr/>
          </p:nvSpPr>
          <p:spPr bwMode="auto">
            <a:xfrm>
              <a:off x="336" y="912"/>
              <a:ext cx="1872" cy="624"/>
            </a:xfrm>
            <a:prstGeom prst="flowChartExtra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663" name="AutoShape 55"/>
          <p:cNvSpPr>
            <a:spLocks noChangeArrowheads="1"/>
          </p:cNvSpPr>
          <p:nvPr/>
        </p:nvSpPr>
        <p:spPr bwMode="auto">
          <a:xfrm>
            <a:off x="1828800" y="1676400"/>
            <a:ext cx="6096000" cy="4267200"/>
          </a:xfrm>
          <a:prstGeom prst="irregularSeal1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Trò chơi “ Thỏ về đúng chuồng “</a:t>
            </a:r>
          </a:p>
        </p:txBody>
      </p:sp>
      <p:sp>
        <p:nvSpPr>
          <p:cNvPr id="68664" name="Text Box 56"/>
          <p:cNvSpPr txBox="1">
            <a:spLocks noChangeArrowheads="1"/>
          </p:cNvSpPr>
          <p:nvPr/>
        </p:nvSpPr>
        <p:spPr bwMode="auto">
          <a:xfrm>
            <a:off x="2819400" y="5562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</a:p>
        </p:txBody>
      </p:sp>
      <p:sp>
        <p:nvSpPr>
          <p:cNvPr id="68665" name="Text Box 57"/>
          <p:cNvSpPr txBox="1">
            <a:spLocks noChangeArrowheads="1"/>
          </p:cNvSpPr>
          <p:nvPr/>
        </p:nvSpPr>
        <p:spPr bwMode="auto">
          <a:xfrm>
            <a:off x="2819400" y="2819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</a:p>
        </p:txBody>
      </p:sp>
      <p:sp>
        <p:nvSpPr>
          <p:cNvPr id="68666" name="Text Box 58"/>
          <p:cNvSpPr txBox="1">
            <a:spLocks noChangeArrowheads="1"/>
          </p:cNvSpPr>
          <p:nvPr/>
        </p:nvSpPr>
        <p:spPr bwMode="auto">
          <a:xfrm>
            <a:off x="2819400" y="4191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</a:p>
        </p:txBody>
      </p:sp>
      <p:sp>
        <p:nvSpPr>
          <p:cNvPr id="68667" name="Text Box 59"/>
          <p:cNvSpPr txBox="1">
            <a:spLocks noChangeArrowheads="1"/>
          </p:cNvSpPr>
          <p:nvPr/>
        </p:nvSpPr>
        <p:spPr bwMode="auto">
          <a:xfrm>
            <a:off x="2819400" y="1447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</a:p>
        </p:txBody>
      </p:sp>
      <p:grpSp>
        <p:nvGrpSpPr>
          <p:cNvPr id="68677" name="Group 69"/>
          <p:cNvGrpSpPr>
            <a:grpSpLocks/>
          </p:cNvGrpSpPr>
          <p:nvPr/>
        </p:nvGrpSpPr>
        <p:grpSpPr bwMode="auto">
          <a:xfrm>
            <a:off x="7162800" y="2133600"/>
            <a:ext cx="1524000" cy="1295400"/>
            <a:chOff x="4512" y="1344"/>
            <a:chExt cx="960" cy="816"/>
          </a:xfrm>
        </p:grpSpPr>
        <p:pic>
          <p:nvPicPr>
            <p:cNvPr id="68671" name="Picture 6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8" y="1344"/>
              <a:ext cx="768" cy="81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68673" name="Rectangle 65"/>
            <p:cNvSpPr>
              <a:spLocks noChangeArrowheads="1"/>
            </p:cNvSpPr>
            <p:nvPr/>
          </p:nvSpPr>
          <p:spPr bwMode="auto">
            <a:xfrm>
              <a:off x="4512" y="1584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effectLst/>
                </a:rPr>
                <a:t>1168489</a:t>
              </a:r>
            </a:p>
          </p:txBody>
        </p:sp>
      </p:grpSp>
      <p:grpSp>
        <p:nvGrpSpPr>
          <p:cNvPr id="68678" name="Group 70"/>
          <p:cNvGrpSpPr>
            <a:grpSpLocks/>
          </p:cNvGrpSpPr>
          <p:nvPr/>
        </p:nvGrpSpPr>
        <p:grpSpPr bwMode="auto">
          <a:xfrm>
            <a:off x="7315200" y="3581400"/>
            <a:ext cx="1295400" cy="1143000"/>
            <a:chOff x="4608" y="2256"/>
            <a:chExt cx="816" cy="720"/>
          </a:xfrm>
        </p:grpSpPr>
        <p:pic>
          <p:nvPicPr>
            <p:cNvPr id="68669" name="Picture 6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8" y="2256"/>
              <a:ext cx="816" cy="720"/>
            </a:xfrm>
            <a:prstGeom prst="rect">
              <a:avLst/>
            </a:prstGeom>
            <a:noFill/>
            <a:ln w="25400">
              <a:solidFill>
                <a:srgbClr val="FF00FF"/>
              </a:solidFill>
              <a:miter lim="800000"/>
              <a:headEnd/>
              <a:tailEnd/>
            </a:ln>
          </p:spPr>
        </p:pic>
        <p:sp>
          <p:nvSpPr>
            <p:cNvPr id="68675" name="Rectangle 67"/>
            <p:cNvSpPr>
              <a:spLocks noChangeArrowheads="1"/>
            </p:cNvSpPr>
            <p:nvPr/>
          </p:nvSpPr>
          <p:spPr bwMode="auto">
            <a:xfrm>
              <a:off x="4752" y="2457"/>
              <a:ext cx="45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636</a:t>
              </a:r>
            </a:p>
          </p:txBody>
        </p:sp>
      </p:grpSp>
      <p:grpSp>
        <p:nvGrpSpPr>
          <p:cNvPr id="68683" name="Group 75"/>
          <p:cNvGrpSpPr>
            <a:grpSpLocks/>
          </p:cNvGrpSpPr>
          <p:nvPr/>
        </p:nvGrpSpPr>
        <p:grpSpPr bwMode="auto">
          <a:xfrm>
            <a:off x="7086600" y="685800"/>
            <a:ext cx="1524000" cy="1295400"/>
            <a:chOff x="4512" y="1344"/>
            <a:chExt cx="960" cy="816"/>
          </a:xfrm>
        </p:grpSpPr>
        <p:pic>
          <p:nvPicPr>
            <p:cNvPr id="68684" name="Picture 7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8" y="1344"/>
              <a:ext cx="768" cy="816"/>
            </a:xfrm>
            <a:prstGeom prst="rect">
              <a:avLst/>
            </a:prstGeom>
            <a:noFill/>
            <a:ln w="25400">
              <a:solidFill>
                <a:srgbClr val="FFFF00"/>
              </a:solidFill>
              <a:miter lim="800000"/>
              <a:headEnd/>
              <a:tailEnd/>
            </a:ln>
          </p:spPr>
        </p:pic>
        <p:sp>
          <p:nvSpPr>
            <p:cNvPr id="68685" name="Rectangle 77"/>
            <p:cNvSpPr>
              <a:spLocks noChangeArrowheads="1"/>
            </p:cNvSpPr>
            <p:nvPr/>
          </p:nvSpPr>
          <p:spPr bwMode="auto">
            <a:xfrm>
              <a:off x="4512" y="1584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effectLst/>
                </a:rPr>
                <a:t>225435</a:t>
              </a:r>
            </a:p>
          </p:txBody>
        </p:sp>
      </p:grpSp>
      <p:grpSp>
        <p:nvGrpSpPr>
          <p:cNvPr id="68686" name="Group 78"/>
          <p:cNvGrpSpPr>
            <a:grpSpLocks/>
          </p:cNvGrpSpPr>
          <p:nvPr/>
        </p:nvGrpSpPr>
        <p:grpSpPr bwMode="auto">
          <a:xfrm>
            <a:off x="7239000" y="4953000"/>
            <a:ext cx="1524000" cy="1295400"/>
            <a:chOff x="4512" y="1344"/>
            <a:chExt cx="960" cy="816"/>
          </a:xfrm>
        </p:grpSpPr>
        <p:pic>
          <p:nvPicPr>
            <p:cNvPr id="68687" name="Picture 7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8" y="1344"/>
              <a:ext cx="768" cy="816"/>
            </a:xfrm>
            <a:prstGeom prst="rect">
              <a:avLst/>
            </a:prstGeom>
            <a:noFill/>
            <a:ln w="25400">
              <a:solidFill>
                <a:srgbClr val="00FF00"/>
              </a:solidFill>
              <a:miter lim="800000"/>
              <a:headEnd/>
              <a:tailEnd/>
            </a:ln>
          </p:spPr>
        </p:pic>
        <p:sp>
          <p:nvSpPr>
            <p:cNvPr id="68688" name="Rectangle 80"/>
            <p:cNvSpPr>
              <a:spLocks noChangeArrowheads="1"/>
            </p:cNvSpPr>
            <p:nvPr/>
          </p:nvSpPr>
          <p:spPr bwMode="auto">
            <a:xfrm>
              <a:off x="4512" y="1584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effectLst/>
                </a:rPr>
                <a:t>35021</a:t>
              </a:r>
            </a:p>
          </p:txBody>
        </p:sp>
      </p:grp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477 C -0.0415 -0.02107 -0.08299 -0.01575 -0.12466 -0.01343 C -0.13004 -0.01088 -0.13542 -0.00903 -0.1408 -0.00672 C -0.14809 0.00023 -0.1467 0.00532 -0.1507 0.01597 C -0.15226 0.05231 -0.15851 0.08611 -0.16198 0.12268 C -0.17396 0.11064 -0.16962 0.11226 -0.17153 0.15879 C -0.17292 0.19213 -0.16927 0.22546 -0.16841 0.25879 C -0.16962 0.29791 -0.16424 0.31944 -0.18941 0.33356 C -0.19045 0.33796 -0.1908 0.34328 -0.19254 0.34699 C -0.19358 0.34953 -0.19618 0.34976 -0.19757 0.35185 C -0.20886 0.36759 -0.19236 0.35023 -0.20556 0.36319 C -0.20799 0.37245 -0.21216 0.37361 -0.21858 0.37662 C -0.22014 0.38055 -0.22136 0.38472 -0.22344 0.38819 C -0.22466 0.39004 -0.22709 0.39027 -0.2283 0.39259 C -0.22934 0.39444 -0.23108 0.40115 -0.22986 0.3993 C -0.22761 0.39652 -0.22674 0.39189 -0.225 0.38819 C -0.22431 0.38657 -0.21528 0.36828 -0.21528 0.3655 C -0.21528 0.36273 -0.21736 0.37013 -0.21858 0.37222 C -0.23039 0.39143 -0.22066 0.37245 -0.2283 0.38819 C -0.23091 0.40347 -0.23889 0.40717 -0.24931 0.41088 C -0.26632 0.41689 -0.27969 0.42106 -0.29792 0.4243 C -0.33768 0.44282 -0.28455 0.4199 -0.33021 0.43356 C -0.33368 0.43449 -0.33646 0.43865 -0.33993 0.44004 C -0.34983 0.43935 -0.36424 0.44976 -0.3691 0.43796 C -0.38229 0.40578 -0.36216 0.35787 -0.37882 0.32453 C -0.37969 0.31342 -0.38282 0.30115 -0.38039 0.2905 C -0.38143 0.27199 -0.38299 0.25949 -0.38681 0.24282 C -0.38698 0.23888 -0.3915 0.20092 -0.38837 0.18842 C -0.3849 0.14907 -0.3875 0.16388 -0.38351 0.14305 C -0.38212 0.12361 -0.37986 0.10532 -0.37709 0.08634 C -0.3816 0.06875 -0.38299 0.0449 -0.38525 0.02754 C -0.38716 -0.00625 -0.37743 -0.05533 -0.38837 -0.07917 C -0.39011 -0.11389 -0.39167 -0.14862 -0.39167 -0.18334 " pathEditMode="relative" rAng="0" ptsTypes="ffffffffffffffffffffffffffffffffA">
                                      <p:cBhvr>
                                        <p:cTn id="70" dur="2000" fill="hold"/>
                                        <p:tgtEl>
                                          <p:spTgt spid="68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7.77778E-6 C -0.00867 -0.01689 -0.03628 -0.01249 -0.04687 -0.01296 C -0.07204 -0.01388 -0.09739 -0.01435 -0.12256 -0.01504 C -0.171 -0.02268 -0.22065 -0.02198 -0.26944 -0.02592 C -0.28923 -0.02939 -0.31475 -0.01759 -0.32899 -0.03657 C -0.33767 -0.04814 -0.33159 -0.04282 -0.34999 -0.04513 C -0.35156 -0.04444 -0.35312 -0.04351 -0.35485 -0.04305 C -0.36666 -0.0405 -0.37881 -0.0405 -0.39027 -0.03657 C -0.39044 -0.03657 -0.39357 -0.02384 -0.39357 -0.0236 C -0.39617 0.04052 -0.3993 0.10302 -0.40156 0.1676 C -0.40381 0.23311 -0.40086 0.21505 -0.40642 0.24515 C -0.40364 0.2588 -0.40312 0.27269 -0.39999 0.28589 C -0.39669 0.36436 -0.40277 0.44237 -0.40815 0.52038 C -0.40867 0.55255 -0.41076 0.58496 -0.40972 0.61714 C -0.40954 0.6213 -0.4052 0.62362 -0.40485 0.62778 C -0.40399 0.63866 -0.4059 0.64931 -0.40642 0.66019 C -0.4059 0.66366 -0.40676 0.66829 -0.40485 0.67084 C -0.40294 0.67339 -0.39965 0.67269 -0.39687 0.67315 C -0.38767 0.67478 -0.37864 0.67593 -0.36944 0.67732 C -0.3427 0.68751 -0.32152 0.69491 -0.29357 0.69885 C -0.26926 0.70973 -0.30329 0.69584 -0.25815 0.70533 C -0.25312 0.70649 -0.24357 0.71181 -0.24357 0.71181 C -0.23593 0.6919 -0.24044 0.67755 -0.23072 0.65811 C -0.22169 0.61366 -0.22204 0.57107 -0.221 0.52478 C -0.22152 0.5176 -0.2184 0.50788 -0.22256 0.50325 C -0.22673 0.49862 -0.23333 0.50487 -0.23871 0.50533 C -0.24947 0.50626 -0.26024 0.50672 -0.271 0.50741 C -0.2927 0.50371 -0.30104 0.49885 -0.32256 0.49677 C -0.32534 0.49607 -0.32812 0.49538 -0.33072 0.49445 C -0.33402 0.49329 -0.34027 0.49028 -0.34027 0.49028 C -0.34183 0.4889 -0.34374 0.48774 -0.34513 0.48589 C -0.34652 0.48403 -0.34687 0.48103 -0.34843 0.4794 C -0.35624 0.47038 -0.3585 0.47061 -0.3677 0.46667 C -0.37204 0.45811 -0.37083 0.4551 -0.37742 0.44931 C -0.38142 0.43427 -0.37899 0.44028 -0.38385 0.4301 C -0.38333 0.42153 -0.38229 0.41274 -0.38229 0.40417 C -0.38229 0.40116 -0.38385 0.39862 -0.38385 0.39561 C -0.38385 0.38103 -0.3835 0.36991 -0.38072 0.35695 C -0.37899 0.34908 -0.37742 0.34121 -0.37586 0.33334 C -0.37499 0.32894 -0.37256 0.32038 -0.37256 0.32038 C -0.37308 0.31459 -0.37395 0.30903 -0.3743 0.30325 C -0.37517 0.2889 -0.37447 0.27454 -0.37586 0.26019 C -0.37604 0.25765 -0.37847 0.25626 -0.37899 0.25371 C -0.37951 0.25093 -0.37899 0.24792 -0.37899 0.24515 " pathEditMode="relative" ptsTypes="fffffffffffffffffffffffffffffffffffffffffffA">
                                      <p:cBhvr>
                                        <p:cTn id="74" dur="2000" fill="hold"/>
                                        <p:tgtEl>
                                          <p:spTgt spid="68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33333E-6 C -0.00764 0.00208 -0.01493 0.00486 -0.02257 0.00648 C -0.02882 0.00787 -0.03542 0.00694 -0.04167 0.00856 C -0.0434 0.00902 -0.04462 0.01227 -0.04653 0.01273 C -0.06493 0.01805 -0.08837 0.02014 -0.10694 0.02152 C -0.12014 0.02708 -0.11389 0.02338 -0.12552 0.03217 C -0.12934 0.04629 -0.12431 0.03125 -0.13247 0.04305 C -0.13542 0.04699 -0.13715 0.05162 -0.13958 0.05578 C -0.14045 0.05764 -0.14271 0.05764 -0.14462 0.05787 C -0.17778 0.06736 -0.17066 0.06574 -0.19635 0.06875 C -0.2026 0.06805 -0.20885 0.06689 -0.21493 0.06666 C -0.2276 0.06574 -0.24028 0.06574 -0.25295 0.06435 C -0.25469 0.06412 -0.27639 0.05393 -0.27691 0.0537 C -0.27118 0.03171 -0.29931 0.04236 -0.30608 0.04305 C -0.31736 0.03819 -0.33264 0.04375 -0.3441 0.04514 C -0.34913 0.04305 -0.35417 0.03958 -0.35937 0.03865 C -0.36892 0.0368 -0.38108 0.04444 -0.38854 0.03657 C -0.39462 0.03009 -0.38993 0.01643 -0.3901 0.00648 C -0.39253 -0.04375 -0.38125 -0.03241 -0.39722 -0.04514 C -0.39931 -0.08449 -0.40208 -0.12755 -0.39219 -0.16574 C -0.39705 -0.18426 -0.39132 -0.15996 -0.39219 -0.2044 C -0.39323 -0.25811 -0.39271 -0.24561 -0.40069 -0.27523 C -0.40278 -0.32338 -0.40642 -0.3713 -0.40747 -0.41945 C -0.40955 -0.50625 -0.39375 -0.47477 -0.40937 -0.50324 C -0.41094 -0.51598 -0.41667 -0.57871 -0.41441 -0.58287 C -0.41024 -0.59051 -0.39931 -0.57986 -0.39219 -0.57848 C -0.38038 -0.5588 -0.36597 -0.56135 -0.34722 -0.55926 C -0.32465 -0.55672 -0.30556 -0.55394 -0.28194 -0.55278 C -0.27674 -0.55047 -0.27205 -0.54653 -0.26667 -0.54422 C -0.24167 -0.5338 -0.21493 -0.52963 -0.18924 -0.52477 C -0.18628 -0.52616 -0.18385 -0.52917 -0.18073 -0.52917 C -0.17344 -0.52917 -0.16007 -0.52477 -0.16007 -0.52454 C -0.1533 -0.51922 -0.15069 -0.52176 -0.14826 -0.51181 C -0.14913 -0.49676 -0.15191 -0.48172 -0.15139 -0.46667 C -0.15139 -0.46436 -0.14635 -0.4669 -0.14618 -0.46459 C -0.14583 -0.45996 -0.14878 -0.45602 -0.14965 -0.45162 C -0.15538 -0.38125 -0.14896 -0.29792 -0.16493 -0.23449 C -0.1625 -0.21181 -0.16458 -0.19398 -0.17361 -0.17431 C -0.18142 -0.12107 -0.1776 -0.0669 -0.18212 -0.01297 C -0.18333 -0.00116 -0.18924 0.02152 -0.18924 0.02176 C -0.21111 0.00787 -0.35469 0.01088 -0.36128 0.01064 C -0.37431 0.01597 -0.37917 0.01898 -0.39896 0.01064 C -0.39983 0.01041 -0.40347 -0.00811 -0.40434 -0.01088 C -0.4026 -0.03241 -0.40208 -0.05371 -0.40069 -0.07523 C -0.40052 -0.07894 -0.39983 -0.08264 -0.39896 -0.08611 C -0.39809 -0.09051 -0.39566 -0.09908 -0.39566 -0.09885 C -0.39844 -0.13611 -0.39722 -0.11482 -0.39722 -0.16343 " pathEditMode="relative" rAng="0" ptsTypes="ffffffffffffffffffffffffffffffffffffffffffffffA">
                                      <p:cBhvr>
                                        <p:cTn id="78" dur="2000" fill="hold"/>
                                        <p:tgtEl>
                                          <p:spTgt spid="68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2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13 0.03564 C -0.07986 0.03611 -0.1158 0.0412 -0.12257 0.03564 C -0.12656 0.03217 -0.12569 0.02222 -0.12691 0.01504 C -0.12552 -0.04514 -0.1243 -0.10301 -0.11979 -0.16274 C -0.11927 -0.18403 -0.12066 -0.2051 -0.11857 -0.22639 C -0.11805 -0.23056 -0.11389 -0.23149 -0.11267 -0.23542 C -0.11007 -0.24561 -0.10937 -0.25718 -0.10694 -0.26737 C -0.10555 -0.27385 -0.1033 -0.2794 -0.10139 -0.28542 C -0.10086 -0.29375 -0.10156 -0.30255 -0.1 -0.31065 C -0.09895 -0.31575 -0.09566 -0.31945 -0.09444 -0.32431 C -0.08333 -0.36227 -0.09496 -0.33334 -0.08715 -0.35186 C -0.08559 -0.36389 -0.08698 -0.37107 -0.08576 -0.3838 C -0.09288 -0.39746 -0.09444 -0.40695 -0.09705 -0.42454 C -0.09496 -0.51042 -0.09132 -0.48172 -0.16093 -0.4794 C -0.18159 -0.48241 -0.19809 -0.48125 -0.21805 -0.48403 C -0.24652 -0.48149 -0.27916 -0.48889 -0.30607 -0.47477 C -0.31562 -0.4757 -0.32517 -0.4794 -0.33455 -0.4794 C -0.34826 -0.4794 -0.37083 -0.47639 -0.38559 -0.47477 C -0.38524 -0.46112 -0.38385 -0.44746 -0.3842 -0.4338 C -0.38437 -0.42825 -0.3868 -0.42315 -0.38698 -0.41783 C -0.39218 -0.31459 -0.38524 -0.37477 -0.38993 -0.33588 C -0.38941 -0.30834 -0.38802 -0.28102 -0.38854 -0.25348 C -0.38889 -0.22107 -0.39461 -0.2669 -0.38993 -0.23542 C -0.39305 -0.19352 -0.40416 -0.11019 -0.38993 -0.0713 C -0.39427 -0.03565 -0.39027 0.00208 -0.38854 0.03796 C -0.39687 0.07916 -0.38159 0.12963 -0.39409 0.17013 C -0.39461 0.18472 -0.39427 0.19907 -0.39566 0.21342 C -0.39583 0.21597 -0.39861 0.21759 -0.39861 0.22013 C -0.39861 0.22314 -0.39652 0.225 -0.39566 0.22708 C -0.396 0.23078 -0.39705 0.23842 -0.39705 0.23888 " pathEditMode="relative" rAng="0" ptsTypes="fffffffffffffffffffffffffffffA">
                                      <p:cBhvr>
                                        <p:cTn id="82" dur="2000" fill="hold"/>
                                        <p:tgtEl>
                                          <p:spTgt spid="686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-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63" grpId="0" animBg="1"/>
      <p:bldP spid="68663" grpId="1" animBg="1"/>
      <p:bldP spid="68664" grpId="0"/>
      <p:bldP spid="68665" grpId="0"/>
      <p:bldP spid="68666" grpId="0"/>
      <p:bldP spid="686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838200" y="14620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  <a:effectLst/>
              </a:rPr>
              <a:t>Luyện tập</a:t>
            </a:r>
            <a:r>
              <a:rPr lang="en-US" sz="2800">
                <a:solidFill>
                  <a:srgbClr val="0000FF"/>
                </a:solidFill>
                <a:effectLst/>
              </a:rPr>
              <a:t>: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1514475" y="2166938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685800" y="2133600"/>
            <a:ext cx="3810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>
                <a:effectLst/>
                <a:latin typeface=".VnAvant" pitchFamily="34" charset="0"/>
              </a:rPr>
              <a:t>Bµi  3: TÝnh.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effectLst/>
              </a:rPr>
              <a:t> a)  321 475 </a:t>
            </a:r>
            <a:r>
              <a:rPr lang="en-US">
                <a:solidFill>
                  <a:srgbClr val="0000FF"/>
                </a:solidFill>
                <a:effectLst/>
              </a:rPr>
              <a:t>+</a:t>
            </a:r>
            <a:r>
              <a:rPr lang="en-US">
                <a:effectLst/>
              </a:rPr>
              <a:t> 423 507</a:t>
            </a:r>
            <a:r>
              <a:rPr lang="en-US">
                <a:solidFill>
                  <a:srgbClr val="FF0000"/>
                </a:solidFill>
                <a:effectLst/>
              </a:rPr>
              <a:t> x</a:t>
            </a:r>
            <a:r>
              <a:rPr lang="en-US">
                <a:effectLst/>
              </a:rPr>
              <a:t> 2  =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effectLst/>
              </a:rPr>
              <a:t>	  843275 </a:t>
            </a:r>
            <a:r>
              <a:rPr lang="en-US">
                <a:solidFill>
                  <a:srgbClr val="0000FF"/>
                </a:solidFill>
                <a:effectLst/>
              </a:rPr>
              <a:t>- </a:t>
            </a:r>
            <a:r>
              <a:rPr lang="en-US">
                <a:effectLst/>
              </a:rPr>
              <a:t> 123568 </a:t>
            </a:r>
            <a:r>
              <a:rPr lang="en-US">
                <a:solidFill>
                  <a:srgbClr val="FF0000"/>
                </a:solidFill>
                <a:effectLst/>
              </a:rPr>
              <a:t>x </a:t>
            </a:r>
            <a:r>
              <a:rPr lang="en-US">
                <a:effectLst/>
              </a:rPr>
              <a:t>5   =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spcBef>
                <a:spcPct val="50000"/>
              </a:spcBef>
            </a:pPr>
            <a:r>
              <a:rPr lang="en-US">
                <a:effectLst/>
              </a:rPr>
              <a:t> b)  1306 </a:t>
            </a:r>
            <a:r>
              <a:rPr lang="en-US">
                <a:solidFill>
                  <a:srgbClr val="0000FF"/>
                </a:solidFill>
                <a:effectLst/>
              </a:rPr>
              <a:t>x</a:t>
            </a:r>
            <a:r>
              <a:rPr lang="en-US">
                <a:effectLst/>
              </a:rPr>
              <a:t> 8 </a:t>
            </a:r>
            <a:r>
              <a:rPr lang="en-US" b="1">
                <a:solidFill>
                  <a:srgbClr val="FF0000"/>
                </a:solidFill>
                <a:effectLst/>
              </a:rPr>
              <a:t>+</a:t>
            </a:r>
            <a:r>
              <a:rPr lang="en-US">
                <a:effectLst/>
              </a:rPr>
              <a:t> 24573  =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effectLst/>
              </a:rPr>
              <a:t>       </a:t>
            </a:r>
            <a:r>
              <a:rPr lang="en-US">
                <a:effectLst/>
              </a:rPr>
              <a:t>609 </a:t>
            </a:r>
            <a:r>
              <a:rPr lang="en-US">
                <a:solidFill>
                  <a:srgbClr val="0000FF"/>
                </a:solidFill>
                <a:effectLst/>
              </a:rPr>
              <a:t>x</a:t>
            </a:r>
            <a:r>
              <a:rPr lang="en-US">
                <a:effectLst/>
              </a:rPr>
              <a:t> 9 </a:t>
            </a:r>
            <a:r>
              <a:rPr lang="en-US" b="1">
                <a:solidFill>
                  <a:srgbClr val="FF0000"/>
                </a:solidFill>
                <a:effectLst/>
              </a:rPr>
              <a:t>–</a:t>
            </a:r>
            <a:r>
              <a:rPr lang="en-US">
                <a:effectLst/>
              </a:rPr>
              <a:t> 4845   = </a:t>
            </a:r>
            <a:endParaRPr lang="en-US">
              <a:effectLst/>
              <a:latin typeface=".VnAvant" pitchFamily="34" charset="0"/>
            </a:endParaRP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685800" y="4724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effectLst/>
              </a:rPr>
              <a:t> </a:t>
            </a:r>
          </a:p>
        </p:txBody>
      </p:sp>
      <p:sp>
        <p:nvSpPr>
          <p:cNvPr id="67596" name="AutoShape 12"/>
          <p:cNvSpPr>
            <a:spLocks/>
          </p:cNvSpPr>
          <p:nvPr/>
        </p:nvSpPr>
        <p:spPr bwMode="auto">
          <a:xfrm rot="16200000">
            <a:off x="3390900" y="2628900"/>
            <a:ext cx="152400" cy="990600"/>
          </a:xfrm>
          <a:prstGeom prst="leftBrace">
            <a:avLst>
              <a:gd name="adj1" fmla="val 162500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AutoShape 13"/>
          <p:cNvSpPr>
            <a:spLocks/>
          </p:cNvSpPr>
          <p:nvPr/>
        </p:nvSpPr>
        <p:spPr bwMode="auto">
          <a:xfrm rot="16200000">
            <a:off x="3314700" y="3162300"/>
            <a:ext cx="152400" cy="990600"/>
          </a:xfrm>
          <a:prstGeom prst="leftBrace">
            <a:avLst>
              <a:gd name="adj1" fmla="val 162500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AutoShape 14"/>
          <p:cNvSpPr>
            <a:spLocks/>
          </p:cNvSpPr>
          <p:nvPr/>
        </p:nvSpPr>
        <p:spPr bwMode="auto">
          <a:xfrm rot="16200000">
            <a:off x="1828800" y="3886200"/>
            <a:ext cx="152400" cy="762000"/>
          </a:xfrm>
          <a:prstGeom prst="leftBrace">
            <a:avLst>
              <a:gd name="adj1" fmla="val 125000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AutoShape 15"/>
          <p:cNvSpPr>
            <a:spLocks/>
          </p:cNvSpPr>
          <p:nvPr/>
        </p:nvSpPr>
        <p:spPr bwMode="auto">
          <a:xfrm rot="16200000">
            <a:off x="1714500" y="4533900"/>
            <a:ext cx="228600" cy="609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762000" y="5105400"/>
            <a:ext cx="36576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321475 + 847014 = </a:t>
            </a:r>
            <a:r>
              <a:rPr lang="en-US" b="1">
                <a:solidFill>
                  <a:srgbClr val="FFFFFF"/>
                </a:solidFill>
                <a:effectLst/>
              </a:rPr>
              <a:t>1168489</a:t>
            </a:r>
          </a:p>
        </p:txBody>
      </p:sp>
      <p:sp>
        <p:nvSpPr>
          <p:cNvPr id="67601" name="Rectangle 17"/>
          <p:cNvSpPr>
            <a:spLocks noChangeArrowheads="1"/>
          </p:cNvSpPr>
          <p:nvPr/>
        </p:nvSpPr>
        <p:spPr bwMode="auto">
          <a:xfrm>
            <a:off x="762000" y="5715000"/>
            <a:ext cx="3657600" cy="4572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5481 – 4845 = 636</a:t>
            </a:r>
          </a:p>
        </p:txBody>
      </p:sp>
      <p:sp>
        <p:nvSpPr>
          <p:cNvPr id="67602" name="Rectangle 18"/>
          <p:cNvSpPr>
            <a:spLocks noChangeArrowheads="1"/>
          </p:cNvSpPr>
          <p:nvPr/>
        </p:nvSpPr>
        <p:spPr bwMode="auto">
          <a:xfrm>
            <a:off x="4800600" y="5105400"/>
            <a:ext cx="388620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10448 + 24573 = 35021</a:t>
            </a:r>
          </a:p>
        </p:txBody>
      </p:sp>
      <p:sp>
        <p:nvSpPr>
          <p:cNvPr id="67603" name="Rectangle 19"/>
          <p:cNvSpPr>
            <a:spLocks noChangeArrowheads="1"/>
          </p:cNvSpPr>
          <p:nvPr/>
        </p:nvSpPr>
        <p:spPr bwMode="auto">
          <a:xfrm>
            <a:off x="4800600" y="5715000"/>
            <a:ext cx="38862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843275- 617840 = </a:t>
            </a:r>
            <a:r>
              <a:rPr lang="en-US" b="1">
                <a:effectLst/>
              </a:rPr>
              <a:t>225435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7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7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539 -0.03797 C 0.03872 -0.04838 0.02361 -0.04422 0.05052 -0.05093 C 0.07292 -0.04769 0.09445 -0.05486 0.11667 -0.05741 C 0.13108 -0.06366 0.10643 -0.05347 0.13282 -0.06158 C 0.14028 -0.06389 0.14705 -0.06783 0.15382 -0.07246 C 0.16459 -0.06852 0.1566 -0.06968 0.16997 -0.07454 C 0.17691 -0.07709 0.1908 -0.08102 0.1908 -0.08102 C 0.19879 -0.09167 0.20903 -0.09213 0.21997 -0.09398 C 0.22917 -0.09329 0.23837 -0.09352 0.2474 -0.09167 C 0.25174 -0.09074 0.25469 -0.08496 0.25868 -0.0831 C 0.26233 -0.08125 0.26615 -0.08033 0.26997 -0.07894 C 0.30539 -0.07986 0.34132 -0.07639 0.37639 -0.0831 C 0.38247 -0.08426 0.38802 -0.0882 0.3941 -0.08959 C 0.4066 -0.10093 0.40434 -0.11922 0.41181 -0.13472 C 0.40782 -0.20741 0.40382 -0.27894 0.40382 -0.35209 " pathEditMode="relative" ptsTypes="ffffffffffffffA">
                                      <p:cBhvr>
                                        <p:cTn id="76" dur="2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278 3.33333E-6 C 0.00399 -0.03843 0.00538 -0.07662 0.00729 -0.11459 C 0.00764 -0.15278 0.0099 -0.3044 0.00729 -0.3507 C 0.00712 -0.35394 0.00417 -0.35232 0.00278 -0.35301 C -0.0033 -0.37778 -0.01285 -0.36621 -0.02726 -0.36482 C -0.02882 -0.36412 -0.03021 -0.36204 -0.03194 -0.3625 C -0.0375 -0.36412 -0.03368 -0.37037 -0.03646 -0.36482 " pathEditMode="relative" rAng="0" ptsTypes="ffffffA">
                                      <p:cBhvr>
                                        <p:cTn id="80" dur="20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0017 2.22222E-6 C 0.00399 -0.0169 0.00625 -0.03403 0.01024 -0.05093 C -0.02847 -0.09584 0.0151 -0.04213 0.00017 -0.18959 C -0.00017 -0.19259 -0.00642 -0.19167 -0.01007 -0.19236 C -0.04375 -0.19699 -0.06944 -0.2 -0.10417 -0.2 " pathEditMode="relative" rAng="0" ptsTypes="ffffA">
                                      <p:cBhvr>
                                        <p:cTn id="84" dur="2000" fill="hold"/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034 3.33333E-6 C 0.00087 -0.04098 -0.00399 -0.08334 0.00295 -0.12223 C 0.00504 -0.13334 0.01632 -0.12477 0.02309 -0.12477 C 0.0342 -0.12477 0.04514 -0.12269 0.05643 -0.12223 C 0.10226 -0.12824 0.11077 -0.13079 0.15799 -0.12824 C 0.23282 -0.10903 0.18785 -0.11505 0.29289 -0.12477 C 0.29757 -0.12593 0.30261 -0.12338 0.30625 -0.12824 C 0.30834 -0.1301 0.30504 -0.13542 0.30469 -0.13959 C 0.304 -0.14908 0.30365 -0.15903 0.30295 -0.16829 C 0.30486 -0.19445 0.30469 -0.18403 0.30469 -0.2 " pathEditMode="relative" rAng="0" ptsTypes="fffffffffA">
                                      <p:cBhvr>
                                        <p:cTn id="88" dur="20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6" grpId="0" animBg="1"/>
      <p:bldP spid="67597" grpId="0" animBg="1"/>
      <p:bldP spid="67598" grpId="0" animBg="1"/>
      <p:bldP spid="67599" grpId="0" animBg="1"/>
      <p:bldP spid="67600" grpId="0" animBg="1"/>
      <p:bldP spid="67600" grpId="1" animBg="1"/>
      <p:bldP spid="67601" grpId="0" animBg="1"/>
      <p:bldP spid="67601" grpId="1" animBg="1"/>
      <p:bldP spid="67602" grpId="0" animBg="1"/>
      <p:bldP spid="67602" grpId="1" animBg="1"/>
      <p:bldP spid="67603" grpId="0" animBg="1"/>
      <p:bldP spid="6760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838200" y="116205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  <a:effectLst/>
              </a:rPr>
              <a:t>Luyện tập</a:t>
            </a:r>
            <a:r>
              <a:rPr lang="en-US" sz="2800">
                <a:solidFill>
                  <a:srgbClr val="0000FF"/>
                </a:solidFill>
                <a:effectLst/>
              </a:rPr>
              <a:t>: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590675" y="1938338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514475" y="2166938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109663" y="5967413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CC3300"/>
                </a:solidFill>
                <a:effectLst/>
              </a:rPr>
              <a:t>        </a:t>
            </a:r>
            <a:endParaRPr lang="en-US" b="1">
              <a:solidFill>
                <a:srgbClr val="CC3300"/>
              </a:solidFill>
              <a:effectLst/>
            </a:endParaRP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1905000" y="762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effectLst/>
            </a:endParaRPr>
          </a:p>
        </p:txBody>
      </p:sp>
      <p:sp>
        <p:nvSpPr>
          <p:cNvPr id="54290" name="Rectangle 18"/>
          <p:cNvSpPr>
            <a:spLocks noChangeArrowheads="1"/>
          </p:cNvSpPr>
          <p:nvPr/>
        </p:nvSpPr>
        <p:spPr bwMode="auto">
          <a:xfrm>
            <a:off x="533400" y="17526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>
                <a:effectLst/>
              </a:rPr>
              <a:t>Bài 4</a:t>
            </a:r>
            <a:r>
              <a:rPr lang="en-US">
                <a:effectLst/>
              </a:rPr>
              <a:t>  Một huyện miền núi có 8 xã vùng thấp và 9 xã vùng cao .Mỗi xã vùng thấp được cấp 850 quyển truyện ,mỗi xã vùng cao được cấp 980 quyển truyện .Hỏi huyện đó được cấp bao nhiêu quyển truyện?</a:t>
            </a:r>
          </a:p>
        </p:txBody>
      </p:sp>
      <p:sp>
        <p:nvSpPr>
          <p:cNvPr id="54292" name="Line 20"/>
          <p:cNvSpPr>
            <a:spLocks noChangeShapeType="1"/>
          </p:cNvSpPr>
          <p:nvPr/>
        </p:nvSpPr>
        <p:spPr bwMode="auto">
          <a:xfrm>
            <a:off x="4343400" y="2133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>
            <a:off x="6553200" y="2133600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>
            <a:off x="4114800" y="2514600"/>
            <a:ext cx="213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1828800" y="2895600"/>
            <a:ext cx="2057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609600" y="3295650"/>
            <a:ext cx="8153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u="sng">
                <a:effectLst/>
              </a:rPr>
              <a:t>Tóm tắt</a:t>
            </a:r>
          </a:p>
          <a:p>
            <a:r>
              <a:rPr lang="en-US">
                <a:effectLst/>
              </a:rPr>
              <a:t>          	 </a:t>
            </a:r>
            <a:r>
              <a:rPr lang="en-US">
                <a:solidFill>
                  <a:srgbClr val="0000FF"/>
                </a:solidFill>
                <a:effectLst/>
              </a:rPr>
              <a:t>8 xã vùng thấp,mỗi xã  :  850 quyển truyện</a:t>
            </a:r>
          </a:p>
          <a:p>
            <a:r>
              <a:rPr lang="en-US">
                <a:effectLst/>
              </a:rPr>
              <a:t>         	 9 xã vùng cao,mỗi xã    :  980 quyển truyện</a:t>
            </a:r>
          </a:p>
          <a:p>
            <a:r>
              <a:rPr lang="en-US">
                <a:effectLst/>
              </a:rPr>
              <a:t>         	 Huyện đó                        :   </a:t>
            </a:r>
            <a:r>
              <a:rPr lang="en-US">
                <a:solidFill>
                  <a:srgbClr val="FF0000"/>
                </a:solidFill>
                <a:effectLst/>
              </a:rPr>
              <a:t>?    quyển truyện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4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4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4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4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2" grpId="0" animBg="1"/>
      <p:bldP spid="54293" grpId="0" animBg="1"/>
      <p:bldP spid="54294" grpId="0" animBg="1"/>
      <p:bldP spid="542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590675" y="1938338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1514475" y="2166938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1">
              <a:solidFill>
                <a:srgbClr val="0000FF"/>
              </a:solidFill>
              <a:effectLst/>
            </a:endParaRP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1109663" y="5967413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CC3300"/>
                </a:solidFill>
                <a:effectLst/>
              </a:rPr>
              <a:t>        </a:t>
            </a:r>
            <a:endParaRPr lang="en-US" b="1">
              <a:solidFill>
                <a:srgbClr val="CC3300"/>
              </a:solidFill>
              <a:effectLst/>
            </a:endParaRP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609600" y="1219200"/>
            <a:ext cx="8077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effectLst/>
              </a:rPr>
              <a:t>	</a:t>
            </a:r>
            <a:r>
              <a:rPr lang="en-US" dirty="0">
                <a:solidFill>
                  <a:srgbClr val="0000FF"/>
                </a:solidFill>
                <a:effectLst/>
              </a:rPr>
              <a:t>		</a:t>
            </a:r>
            <a:r>
              <a:rPr lang="en-US" u="sng" dirty="0" err="1">
                <a:effectLst/>
              </a:rPr>
              <a:t>Bài</a:t>
            </a:r>
            <a:r>
              <a:rPr lang="en-US" u="sng" dirty="0">
                <a:effectLst/>
              </a:rPr>
              <a:t> </a:t>
            </a:r>
            <a:r>
              <a:rPr lang="en-US" u="sng" dirty="0" err="1">
                <a:effectLst/>
              </a:rPr>
              <a:t>giải</a:t>
            </a:r>
            <a:r>
              <a:rPr lang="en-US" u="sng" dirty="0">
                <a:effectLst/>
              </a:rPr>
              <a:t> :</a:t>
            </a:r>
          </a:p>
          <a:p>
            <a:r>
              <a:rPr lang="en-US" dirty="0">
                <a:effectLst/>
              </a:rPr>
              <a:t>        	</a:t>
            </a:r>
            <a:r>
              <a:rPr lang="en-US" dirty="0" err="1">
                <a:solidFill>
                  <a:srgbClr val="0000FF"/>
                </a:solidFill>
                <a:effectLst/>
              </a:rPr>
              <a:t>Số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quyển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truyện</a:t>
            </a:r>
            <a:r>
              <a:rPr lang="en-US" dirty="0">
                <a:solidFill>
                  <a:srgbClr val="0000FF"/>
                </a:solidFill>
                <a:effectLst/>
              </a:rPr>
              <a:t> 8 </a:t>
            </a:r>
            <a:r>
              <a:rPr lang="en-US" dirty="0" err="1">
                <a:solidFill>
                  <a:srgbClr val="0000FF"/>
                </a:solidFill>
                <a:effectLst/>
              </a:rPr>
              <a:t>xã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vùng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thấp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được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cấp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là</a:t>
            </a:r>
            <a:r>
              <a:rPr lang="en-US" dirty="0">
                <a:solidFill>
                  <a:srgbClr val="0000FF"/>
                </a:solidFill>
                <a:effectLst/>
              </a:rPr>
              <a:t>:</a:t>
            </a:r>
          </a:p>
          <a:p>
            <a:r>
              <a:rPr lang="en-US" dirty="0">
                <a:solidFill>
                  <a:srgbClr val="0000FF"/>
                </a:solidFill>
                <a:effectLst/>
              </a:rPr>
              <a:t>               850 x 8  = 6800 (</a:t>
            </a:r>
            <a:r>
              <a:rPr lang="en-US" dirty="0" err="1">
                <a:solidFill>
                  <a:srgbClr val="0000FF"/>
                </a:solidFill>
                <a:effectLst/>
              </a:rPr>
              <a:t>quyển</a:t>
            </a:r>
            <a:r>
              <a:rPr lang="en-US" dirty="0">
                <a:solidFill>
                  <a:srgbClr val="0000FF"/>
                </a:solidFill>
                <a:effectLst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</a:rPr>
              <a:t>truyện</a:t>
            </a:r>
            <a:r>
              <a:rPr lang="en-US" dirty="0">
                <a:effectLst/>
              </a:rPr>
              <a:t> )</a:t>
            </a:r>
          </a:p>
          <a:p>
            <a:r>
              <a:rPr lang="en-US" dirty="0">
                <a:effectLst/>
              </a:rPr>
              <a:t>        	</a:t>
            </a:r>
            <a:r>
              <a:rPr lang="en-US" dirty="0" err="1">
                <a:effectLst/>
              </a:rPr>
              <a:t>Số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quyển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truyện</a:t>
            </a:r>
            <a:r>
              <a:rPr lang="en-US" dirty="0">
                <a:effectLst/>
              </a:rPr>
              <a:t> 9 </a:t>
            </a:r>
            <a:r>
              <a:rPr lang="en-US" dirty="0" err="1">
                <a:effectLst/>
              </a:rPr>
              <a:t>xã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vùng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cao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được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cấp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là</a:t>
            </a:r>
            <a:r>
              <a:rPr lang="en-US" dirty="0">
                <a:effectLst/>
              </a:rPr>
              <a:t>:</a:t>
            </a:r>
          </a:p>
          <a:p>
            <a:r>
              <a:rPr lang="en-US" dirty="0">
                <a:effectLst/>
              </a:rPr>
              <a:t>                980 x 9  = 8820 (</a:t>
            </a:r>
            <a:r>
              <a:rPr lang="en-US" dirty="0" err="1">
                <a:effectLst/>
              </a:rPr>
              <a:t>quyển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truyện</a:t>
            </a:r>
            <a:r>
              <a:rPr lang="en-US" dirty="0">
                <a:effectLst/>
              </a:rPr>
              <a:t> )</a:t>
            </a:r>
          </a:p>
          <a:p>
            <a:r>
              <a:rPr lang="en-US" dirty="0">
                <a:effectLst/>
              </a:rPr>
              <a:t>         	</a:t>
            </a:r>
            <a:r>
              <a:rPr lang="en-US" dirty="0" err="1">
                <a:solidFill>
                  <a:srgbClr val="FF0000"/>
                </a:solidFill>
                <a:effectLst/>
              </a:rPr>
              <a:t>Số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quyển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truyện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cả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huyện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được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cấp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là</a:t>
            </a:r>
            <a:r>
              <a:rPr lang="en-US" dirty="0">
                <a:solidFill>
                  <a:srgbClr val="FF0000"/>
                </a:solidFill>
                <a:effectLst/>
              </a:rPr>
              <a:t>:</a:t>
            </a:r>
          </a:p>
          <a:p>
            <a:r>
              <a:rPr lang="en-US" dirty="0">
                <a:solidFill>
                  <a:srgbClr val="FF0000"/>
                </a:solidFill>
                <a:effectLst/>
              </a:rPr>
              <a:t>                6800 + 8820 = 15620 (</a:t>
            </a:r>
            <a:r>
              <a:rPr lang="en-US" dirty="0" err="1">
                <a:solidFill>
                  <a:srgbClr val="FF0000"/>
                </a:solidFill>
                <a:effectLst/>
              </a:rPr>
              <a:t>quyển</a:t>
            </a:r>
            <a:r>
              <a:rPr lang="en-US" dirty="0">
                <a:solidFill>
                  <a:srgbClr val="FF0000"/>
                </a:solidFill>
                <a:effectLst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</a:rPr>
              <a:t>truyện</a:t>
            </a:r>
            <a:r>
              <a:rPr lang="en-US" dirty="0">
                <a:solidFill>
                  <a:srgbClr val="FF0000"/>
                </a:solidFill>
                <a:effectLst/>
              </a:rPr>
              <a:t> )</a:t>
            </a:r>
          </a:p>
          <a:p>
            <a:r>
              <a:rPr lang="en-US" dirty="0">
                <a:effectLst/>
              </a:rPr>
              <a:t>                       </a:t>
            </a:r>
            <a:r>
              <a:rPr lang="en-US" u="sng" dirty="0" err="1">
                <a:effectLst/>
              </a:rPr>
              <a:t>Đáp</a:t>
            </a:r>
            <a:r>
              <a:rPr lang="en-US" u="sng" dirty="0">
                <a:effectLst/>
              </a:rPr>
              <a:t> </a:t>
            </a:r>
            <a:r>
              <a:rPr lang="en-US" u="sng" dirty="0" err="1">
                <a:effectLst/>
              </a:rPr>
              <a:t>số</a:t>
            </a:r>
            <a:r>
              <a:rPr lang="en-US" u="sng" dirty="0">
                <a:effectLst/>
              </a:rPr>
              <a:t>:</a:t>
            </a:r>
            <a:r>
              <a:rPr lang="en-US" dirty="0">
                <a:effectLst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</a:rPr>
              <a:t>15620  </a:t>
            </a:r>
            <a:r>
              <a:rPr lang="en-US" dirty="0" err="1">
                <a:effectLst/>
              </a:rPr>
              <a:t>quyển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truyện</a:t>
            </a:r>
            <a:r>
              <a:rPr lang="en-US" dirty="0">
                <a:effectLst/>
              </a:rPr>
              <a:t> </a:t>
            </a:r>
            <a:endParaRPr lang="en-US" sz="2800" dirty="0">
              <a:effectLst/>
            </a:endParaRPr>
          </a:p>
        </p:txBody>
      </p:sp>
      <p:sp>
        <p:nvSpPr>
          <p:cNvPr id="55311" name="Rectangle 15"/>
          <p:cNvSpPr>
            <a:spLocks noChangeArrowheads="1"/>
          </p:cNvSpPr>
          <p:nvPr/>
        </p:nvSpPr>
        <p:spPr bwMode="auto">
          <a:xfrm>
            <a:off x="533400" y="4391025"/>
            <a:ext cx="8153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sng">
                <a:effectLst/>
              </a:rPr>
              <a:t>Cách khác: </a:t>
            </a:r>
          </a:p>
          <a:p>
            <a:r>
              <a:rPr lang="en-US">
                <a:effectLst/>
              </a:rPr>
              <a:t>	Huyện đó được cấp số quyển truyện là:</a:t>
            </a:r>
          </a:p>
          <a:p>
            <a:r>
              <a:rPr lang="en-US">
                <a:effectLst/>
              </a:rPr>
              <a:t>	850 x 8 + 980 x 9 = </a:t>
            </a:r>
            <a:r>
              <a:rPr lang="en-US">
                <a:solidFill>
                  <a:srgbClr val="FF0000"/>
                </a:solidFill>
                <a:effectLst/>
              </a:rPr>
              <a:t>15 620</a:t>
            </a:r>
            <a:r>
              <a:rPr lang="en-US">
                <a:effectLst/>
              </a:rPr>
              <a:t> (quyển truyện )</a:t>
            </a:r>
          </a:p>
          <a:p>
            <a:r>
              <a:rPr lang="en-US">
                <a:effectLst/>
              </a:rPr>
              <a:t>	Đáp số : </a:t>
            </a:r>
            <a:r>
              <a:rPr lang="en-US">
                <a:solidFill>
                  <a:srgbClr val="FF0000"/>
                </a:solidFill>
                <a:effectLst/>
              </a:rPr>
              <a:t>15 620</a:t>
            </a:r>
            <a:r>
              <a:rPr lang="en-US">
                <a:effectLst/>
              </a:rPr>
              <a:t> quyển truyện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3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53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53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937"/>
  <p:tag name="VIOLETTITLE" val="Nhân với số có một chữ số"/>
  <p:tag name="VIOLETLESSON" val="33"/>
  <p:tag name="VIOLETCATID" val="8049779"/>
  <p:tag name="VIOLETSUBJECT" val="Toán học 4"/>
  <p:tag name="VIOLETSOURCE" val="Sưu Tầm + Làm Lại !!"/>
  <p:tag name="VIOLETAUTHORID" val="391930"/>
  <p:tag name="VIOLETAUTHORNAME" val="Game Thủ Vô Địch"/>
  <p:tag name="VIOLETAUTHORAVATAR" val="1/9/3/0/391930.jpg"/>
  <p:tag name="VIOLETAUTHORADDRESS" val="THBCMT - VỈNH LONG"/>
  <p:tag name="VIOLETAUTHORHOMEPAGE" val="http://violet.vn/gamethu"/>
  <p:tag name="VIOLETDATE" val="2011-10-27 13:28:04"/>
  <p:tag name="VIOLETHIT" val="1152"/>
  <p:tag name="VIOLETLIKE" val="0"/>
  <p:tag name="MMPROD_NEXTUNIQUEID" val="10015"/>
  <p:tag name="MMPROD_UIDATA" val="&lt;database version=&quot;7.0&quot;&gt;&lt;object type=&quot;1&quot; unique_id=&quot;10001&quot;&gt;&lt;object type=&quot;8&quot; unique_id=&quot;11247&quot;&gt;&lt;/object&gt;&lt;object type=&quot;2&quot; unique_id=&quot;11248&quot;&gt;&lt;object type=&quot;3&quot; unique_id=&quot;11249&quot;&gt;&lt;property id=&quot;20148&quot; value=&quot;5&quot;/&gt;&lt;property id=&quot;20300&quot; value=&quot;Slide 1&quot;/&gt;&lt;property id=&quot;20307&quot; value=&quot;308&quot;/&gt;&lt;/object&gt;&lt;object type=&quot;3&quot; unique_id=&quot;11250&quot;&gt;&lt;property id=&quot;20148&quot; value=&quot;5&quot;/&gt;&lt;property id=&quot;20300&quot; value=&quot;Slide 2&quot;/&gt;&lt;property id=&quot;20307&quot; value=&quot;292&quot;/&gt;&lt;/object&gt;&lt;object type=&quot;3&quot; unique_id=&quot;11251&quot;&gt;&lt;property id=&quot;20148&quot; value=&quot;5&quot;/&gt;&lt;property id=&quot;20300&quot; value=&quot;Slide 3&quot;/&gt;&lt;property id=&quot;20307&quot; value=&quot;293&quot;/&gt;&lt;/object&gt;&lt;object type=&quot;3&quot; unique_id=&quot;11252&quot;&gt;&lt;property id=&quot;20148&quot; value=&quot;5&quot;/&gt;&lt;property id=&quot;20300&quot; value=&quot;Slide 4&quot;/&gt;&lt;property id=&quot;20307&quot; value=&quot;258&quot;/&gt;&lt;/object&gt;&lt;object type=&quot;3&quot; unique_id=&quot;11253&quot;&gt;&lt;property id=&quot;20148&quot; value=&quot;5&quot;/&gt;&lt;property id=&quot;20300&quot; value=&quot;Slide 5&quot;/&gt;&lt;property id=&quot;20307&quot; value=&quot;295&quot;/&gt;&lt;/object&gt;&lt;object type=&quot;3&quot; unique_id=&quot;11254&quot;&gt;&lt;property id=&quot;20148&quot; value=&quot;5&quot;/&gt;&lt;property id=&quot;20300&quot; value=&quot;Slide 6&quot;/&gt;&lt;property id=&quot;20307&quot; value=&quot;307&quot;/&gt;&lt;/object&gt;&lt;object type=&quot;3&quot; unique_id=&quot;11255&quot;&gt;&lt;property id=&quot;20148&quot; value=&quot;5&quot;/&gt;&lt;property id=&quot;20300&quot; value=&quot;Slide 7&quot;/&gt;&lt;property id=&quot;20307&quot; value=&quot;306&quot;/&gt;&lt;/object&gt;&lt;object type=&quot;3&quot; unique_id=&quot;11256&quot;&gt;&lt;property id=&quot;20148&quot; value=&quot;5&quot;/&gt;&lt;property id=&quot;20300&quot; value=&quot;Slide 8&quot;/&gt;&lt;property id=&quot;20307&quot; value=&quot;298&quot;/&gt;&lt;/object&gt;&lt;object type=&quot;3&quot; unique_id=&quot;11257&quot;&gt;&lt;property id=&quot;20148&quot; value=&quot;5&quot;/&gt;&lt;property id=&quot;20300&quot; value=&quot;Slide 9&quot;/&gt;&lt;property id=&quot;20307&quot; value=&quot;299&quot;/&gt;&lt;/object&gt;&lt;object type=&quot;3&quot; unique_id=&quot;11258&quot;&gt;&lt;property id=&quot;20148&quot; value=&quot;5&quot;/&gt;&lt;property id=&quot;20300&quot; value=&quot;Slide 10 - &amp;quot;CỦNG CỐ&amp;quot;&quot;/&gt;&lt;property id=&quot;20307&quot; value=&quot;305&quot;/&gt;&lt;/object&gt;&lt;object type=&quot;3&quot; unique_id=&quot;11259&quot;&gt;&lt;property id=&quot;20148&quot; value=&quot;5&quot;/&gt;&lt;property id=&quot;20300&quot; value=&quot;Slide 11&quot;/&gt;&lt;property id=&quot;20307&quot; value=&quot;291&quot;/&gt;&lt;/object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aple 3">
    <a:dk1>
      <a:srgbClr val="000000"/>
    </a:dk1>
    <a:lt1>
      <a:srgbClr val="FFFFCC"/>
    </a:lt1>
    <a:dk2>
      <a:srgbClr val="A26D18"/>
    </a:dk2>
    <a:lt2>
      <a:srgbClr val="F9D793"/>
    </a:lt2>
    <a:accent1>
      <a:srgbClr val="FFD05B"/>
    </a:accent1>
    <a:accent2>
      <a:srgbClr val="FEE1A8"/>
    </a:accent2>
    <a:accent3>
      <a:srgbClr val="FFFFE2"/>
    </a:accent3>
    <a:accent4>
      <a:srgbClr val="000000"/>
    </a:accent4>
    <a:accent5>
      <a:srgbClr val="FFE4B5"/>
    </a:accent5>
    <a:accent6>
      <a:srgbClr val="E6CC98"/>
    </a:accent6>
    <a:hlink>
      <a:srgbClr val="FF0000"/>
    </a:hlink>
    <a:folHlink>
      <a:srgbClr val="CC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1471</TotalTime>
  <Words>576</Words>
  <Application>Microsoft Office PowerPoint</Application>
  <PresentationFormat>On-screen Show (4:3)</PresentationFormat>
  <Paragraphs>140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Times New Roman</vt:lpstr>
      <vt:lpstr>Wingdings</vt:lpstr>
      <vt:lpstr>.VnTime</vt:lpstr>
      <vt:lpstr>Tahoma</vt:lpstr>
      <vt:lpstr>.VnAvant</vt:lpstr>
      <vt:lpstr>.VnArial</vt:lpstr>
      <vt:lpstr>Maple</vt:lpstr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CỦNG CỐ</vt:lpstr>
      <vt:lpstr>Slide 11</vt:lpstr>
    </vt:vector>
  </TitlesOfParts>
  <Company>Cty Tin Hoc Sao 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Thanh Hà</dc:creator>
  <cp:lastModifiedBy>AutoBVT</cp:lastModifiedBy>
  <cp:revision>140</cp:revision>
  <dcterms:created xsi:type="dcterms:W3CDTF">2008-03-29T23:43:13Z</dcterms:created>
  <dcterms:modified xsi:type="dcterms:W3CDTF">2016-01-19T06:31:21Z</dcterms:modified>
</cp:coreProperties>
</file>